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8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B7D35F8-BC3D-4668-8C32-AB07D48D69D6}" type="datetimeFigureOut">
              <a:rPr lang="en-AU" smtClean="0"/>
              <a:t>2/03/2017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8223F928-001B-46CB-93F3-4B1F9BF935D1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gounesco.com.s3-ap-southeast-1.amazonaws.com/wp-content/uploads/2014/07/05112058/History-and-culture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gounesco.com.s3-ap-southeast-1.amazonaws.com/wp-content/uploads/2014/07/05112058/Informed-Global-citizen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effectLst/>
              </a:rPr>
              <a:t>CONSERVING THE PAST</a:t>
            </a:r>
            <a:endParaRPr lang="en-AU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 smtClean="0">
                <a:effectLst/>
              </a:rPr>
              <a:t>L.G: To understand why conservation is important </a:t>
            </a:r>
            <a:r>
              <a:rPr lang="en-AU" b="1" dirty="0">
                <a:effectLst/>
              </a:rPr>
              <a:t>in terms of historical </a:t>
            </a:r>
            <a:r>
              <a:rPr lang="en-AU" b="1" dirty="0" smtClean="0">
                <a:effectLst/>
              </a:rPr>
              <a:t>sites.</a:t>
            </a:r>
          </a:p>
          <a:p>
            <a:r>
              <a:rPr lang="en-AU" b="1" dirty="0" smtClean="0"/>
              <a:t>C.S: Written down the 5 key reasons for conservation and answered the questions.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05959" y="1329234"/>
            <a:ext cx="6639902" cy="44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C00000"/>
                </a:solidFill>
              </a:rPr>
              <a:t>Write the following 5 points down in your book. 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AU" sz="3200" dirty="0">
                <a:solidFill>
                  <a:srgbClr val="C00000"/>
                </a:solidFill>
                <a:effectLst/>
              </a:rPr>
              <a:t>1. </a:t>
            </a:r>
            <a:r>
              <a:rPr lang="en-AU" sz="3200" dirty="0">
                <a:effectLst/>
              </a:rPr>
              <a:t>Evolution of human consciousness is a continuous process:</a:t>
            </a:r>
          </a:p>
        </p:txBody>
      </p:sp>
      <p:pic>
        <p:nvPicPr>
          <p:cNvPr id="4" name="Content Placeholder 3" descr="History and culture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2636912"/>
            <a:ext cx="68580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43608" y="1610797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We learn about the past to influence the way we live in the future.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2417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Autofit/>
          </a:bodyPr>
          <a:lstStyle/>
          <a:p>
            <a:r>
              <a:rPr lang="en-AU" sz="3200" dirty="0">
                <a:solidFill>
                  <a:srgbClr val="C00000"/>
                </a:solidFill>
                <a:effectLst/>
              </a:rPr>
              <a:t>2. </a:t>
            </a:r>
            <a:r>
              <a:rPr lang="en-AU" sz="3200" dirty="0">
                <a:effectLst/>
              </a:rPr>
              <a:t>We are not born capable of judging fairly and wisely: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AU" sz="2800" dirty="0" smtClean="0"/>
              <a:t>We learn how to be critical and analytical thinkers</a:t>
            </a:r>
            <a:r>
              <a:rPr lang="en-AU" sz="2800" dirty="0"/>
              <a:t> </a:t>
            </a:r>
            <a:r>
              <a:rPr lang="en-AU" sz="2800" dirty="0" smtClean="0"/>
              <a:t>and good global citizens</a:t>
            </a:r>
            <a:endParaRPr lang="en-AU" sz="2800" dirty="0"/>
          </a:p>
        </p:txBody>
      </p:sp>
      <p:pic>
        <p:nvPicPr>
          <p:cNvPr id="5" name="Picture 4" descr="Informed Global citizen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93990"/>
            <a:ext cx="25241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3199777" cy="427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9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>
                <a:solidFill>
                  <a:srgbClr val="C00000"/>
                </a:solidFill>
              </a:rPr>
              <a:t>3. </a:t>
            </a:r>
            <a:r>
              <a:rPr lang="en-AU" sz="3200" dirty="0"/>
              <a:t>Every historical site has an important story to tell: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AU" sz="2800" dirty="0"/>
              <a:t>S</a:t>
            </a:r>
            <a:r>
              <a:rPr lang="en-AU" sz="2800" dirty="0" smtClean="0"/>
              <a:t>tories from history have </a:t>
            </a:r>
            <a:r>
              <a:rPr lang="en-AU" sz="2800" dirty="0"/>
              <a:t>inspired many people to strengthen their convictions and commitment to fight injustice and oppression. </a:t>
            </a:r>
          </a:p>
          <a:p>
            <a:pPr marL="137160" indent="0">
              <a:buNone/>
            </a:pP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84984"/>
            <a:ext cx="2585318" cy="258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" y="3036685"/>
            <a:ext cx="5506217" cy="382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9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>
                <a:solidFill>
                  <a:srgbClr val="C00000"/>
                </a:solidFill>
              </a:rPr>
              <a:t>4. </a:t>
            </a:r>
            <a:r>
              <a:rPr lang="en-AU" sz="3200" dirty="0"/>
              <a:t>Heritage sites are our connection to the past: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631" y="3822876"/>
            <a:ext cx="2133785" cy="213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2002797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Heritage sites are living monuments and record certain events which is a connection to our past.  It proves the existence of our ancestors.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8062"/>
            <a:ext cx="4749552" cy="356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>
                <a:solidFill>
                  <a:srgbClr val="C00000"/>
                </a:solidFill>
              </a:rPr>
              <a:t>5. </a:t>
            </a:r>
            <a:r>
              <a:rPr lang="en-AU" sz="3200" dirty="0"/>
              <a:t>Heritage sites are great for economics!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Heritage conservation has proven to be a thriving place for entrepreneurship and innovation. </a:t>
            </a:r>
            <a:endParaRPr lang="en-AU" dirty="0" smtClean="0"/>
          </a:p>
          <a:p>
            <a:r>
              <a:rPr lang="en-AU" dirty="0" smtClean="0"/>
              <a:t>It </a:t>
            </a:r>
            <a:r>
              <a:rPr lang="en-AU" dirty="0"/>
              <a:t>has also shown increases property values. </a:t>
            </a:r>
            <a:endParaRPr lang="en-AU" dirty="0" smtClean="0"/>
          </a:p>
          <a:p>
            <a:r>
              <a:rPr lang="en-AU" dirty="0" smtClean="0"/>
              <a:t>Also</a:t>
            </a:r>
            <a:r>
              <a:rPr lang="en-AU" dirty="0"/>
              <a:t>, since the work is very labour intensive, it actually ends up creating more jobs! </a:t>
            </a:r>
          </a:p>
          <a:p>
            <a:r>
              <a:rPr lang="en-AU" dirty="0"/>
              <a:t>Not to mention the tourist industry…</a:t>
            </a:r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6" y="4281354"/>
            <a:ext cx="3601955" cy="186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81354"/>
            <a:ext cx="3960440" cy="244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51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rgbClr val="C00000"/>
                </a:solidFill>
              </a:rPr>
              <a:t>THINK </a:t>
            </a:r>
            <a:r>
              <a:rPr lang="en-AU" dirty="0" smtClean="0">
                <a:solidFill>
                  <a:srgbClr val="C00000"/>
                </a:solidFill>
              </a:rPr>
              <a:t>TASK</a:t>
            </a:r>
            <a:r>
              <a:rPr lang="en-AU" dirty="0">
                <a:solidFill>
                  <a:srgbClr val="C00000"/>
                </a:solidFill>
              </a:rPr>
              <a:t> </a:t>
            </a:r>
            <a:r>
              <a:rPr lang="en-AU" dirty="0" smtClean="0">
                <a:solidFill>
                  <a:srgbClr val="C00000"/>
                </a:solidFill>
              </a:rPr>
              <a:t>-</a:t>
            </a:r>
            <a:r>
              <a:rPr lang="en-AU" dirty="0" smtClean="0">
                <a:solidFill>
                  <a:srgbClr val="C00000"/>
                </a:solidFill>
              </a:rPr>
              <a:t> answer </a:t>
            </a:r>
            <a:r>
              <a:rPr lang="en-AU" dirty="0" smtClean="0">
                <a:solidFill>
                  <a:srgbClr val="C00000"/>
                </a:solidFill>
              </a:rPr>
              <a:t>the following questions: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137160" indent="0">
              <a:buNone/>
            </a:pPr>
            <a:r>
              <a:rPr lang="en-AU" dirty="0" smtClean="0"/>
              <a:t>What </a:t>
            </a:r>
            <a:r>
              <a:rPr lang="en-AU" dirty="0"/>
              <a:t>is a </a:t>
            </a:r>
            <a:r>
              <a:rPr lang="en-AU" dirty="0" smtClean="0"/>
              <a:t>museum?</a:t>
            </a:r>
          </a:p>
          <a:p>
            <a:pPr marL="137160" indent="0">
              <a:buNone/>
            </a:pPr>
            <a:r>
              <a:rPr lang="en-AU" dirty="0" smtClean="0"/>
              <a:t>What </a:t>
            </a:r>
            <a:r>
              <a:rPr lang="en-AU" dirty="0"/>
              <a:t>are the functions of a museum</a:t>
            </a:r>
            <a:r>
              <a:rPr lang="en-AU" dirty="0" smtClean="0"/>
              <a:t>?</a:t>
            </a:r>
            <a:endParaRPr lang="en-AU" dirty="0"/>
          </a:p>
          <a:p>
            <a:pPr marL="68580" indent="0">
              <a:buNone/>
            </a:pPr>
            <a:r>
              <a:rPr lang="en-AU" dirty="0" smtClean="0"/>
              <a:t>A museum can be defined as:</a:t>
            </a:r>
          </a:p>
          <a:p>
            <a:r>
              <a:rPr lang="en-AU" dirty="0" smtClean="0"/>
              <a:t>i</a:t>
            </a:r>
            <a:r>
              <a:rPr lang="en-AU" dirty="0"/>
              <a:t>.	a non-profit making institution</a:t>
            </a:r>
          </a:p>
          <a:p>
            <a:r>
              <a:rPr lang="en-AU" dirty="0"/>
              <a:t>ii.	a permanent institution</a:t>
            </a:r>
          </a:p>
          <a:p>
            <a:r>
              <a:rPr lang="en-AU" dirty="0"/>
              <a:t>iii.	providing a service to society </a:t>
            </a:r>
          </a:p>
          <a:p>
            <a:endParaRPr lang="en-AU" dirty="0"/>
          </a:p>
          <a:p>
            <a:pPr marL="68580" indent="0">
              <a:buNone/>
            </a:pPr>
            <a:endParaRPr lang="en-AU" dirty="0" smtClean="0"/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endParaRPr lang="en-AU" dirty="0" smtClean="0"/>
          </a:p>
          <a:p>
            <a:pPr marL="68580" indent="0">
              <a:buNone/>
            </a:pPr>
            <a:r>
              <a:rPr lang="en-AU" dirty="0" smtClean="0"/>
              <a:t>The </a:t>
            </a:r>
            <a:r>
              <a:rPr lang="en-AU" dirty="0"/>
              <a:t>museum: </a:t>
            </a:r>
          </a:p>
          <a:p>
            <a:r>
              <a:rPr lang="en-AU" dirty="0"/>
              <a:t>i.	acquires</a:t>
            </a:r>
          </a:p>
          <a:p>
            <a:r>
              <a:rPr lang="en-AU" dirty="0"/>
              <a:t>ii.	conserves </a:t>
            </a:r>
          </a:p>
          <a:p>
            <a:r>
              <a:rPr lang="en-AU" dirty="0"/>
              <a:t>iii.	communicates</a:t>
            </a:r>
          </a:p>
          <a:p>
            <a:r>
              <a:rPr lang="en-AU" dirty="0"/>
              <a:t>iv.	exhibits  </a:t>
            </a:r>
          </a:p>
          <a:p>
            <a:r>
              <a:rPr lang="en-AU" dirty="0"/>
              <a:t>v.	researches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00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TM01859862[[fn=Urban Pop]]</Template>
  <TotalTime>157</TotalTime>
  <Words>247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Urban Pop</vt:lpstr>
      <vt:lpstr>CONSERVING THE PAST</vt:lpstr>
      <vt:lpstr>Write the following 5 points down in your book. </vt:lpstr>
      <vt:lpstr>1. Evolution of human consciousness is a continuous process:</vt:lpstr>
      <vt:lpstr>2. We are not born capable of judging fairly and wisely:</vt:lpstr>
      <vt:lpstr>3. Every historical site has an important story to tell:</vt:lpstr>
      <vt:lpstr>4. Heritage sites are our connection to the past:</vt:lpstr>
      <vt:lpstr>5. Heritage sites are great for economics!</vt:lpstr>
      <vt:lpstr>THINK TASK - answer the following questions: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THE PAST</dc:title>
  <dc:creator>CASTALDINI Ruth</dc:creator>
  <cp:lastModifiedBy>CASTALDINI Ruth</cp:lastModifiedBy>
  <cp:revision>9</cp:revision>
  <dcterms:created xsi:type="dcterms:W3CDTF">2017-02-23T00:37:18Z</dcterms:created>
  <dcterms:modified xsi:type="dcterms:W3CDTF">2017-03-02T10:10:35Z</dcterms:modified>
</cp:coreProperties>
</file>